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70" r:id="rId7"/>
    <p:sldId id="259" r:id="rId8"/>
    <p:sldId id="271" r:id="rId9"/>
    <p:sldId id="260" r:id="rId10"/>
    <p:sldId id="261" r:id="rId11"/>
    <p:sldId id="262" r:id="rId12"/>
    <p:sldId id="263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EB"/>
    <a:srgbClr val="FBD5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>
        <p:scale>
          <a:sx n="75" d="100"/>
          <a:sy n="75" d="100"/>
        </p:scale>
        <p:origin x="-9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A4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55E0-AC43-4F67-9582-A4B8BADD4AF9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97DA7-6699-4CEA-A272-902B5B80C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558539">
            <a:off x="1591714" y="923746"/>
            <a:ext cx="7772400" cy="1470025"/>
          </a:xfrm>
        </p:spPr>
        <p:txBody>
          <a:bodyPr>
            <a:noAutofit/>
          </a:bodyPr>
          <a:lstStyle/>
          <a:p>
            <a:r>
              <a:rPr lang="en-US" sz="8000" dirty="0" smtClean="0">
                <a:latin typeface="Edwardian Script ITC" pitchFamily="66" charset="0"/>
              </a:rPr>
              <a:t>The Younger Years </a:t>
            </a:r>
            <a:br>
              <a:rPr lang="en-US" sz="8000" dirty="0" smtClean="0">
                <a:latin typeface="Edwardian Script ITC" pitchFamily="66" charset="0"/>
              </a:rPr>
            </a:br>
            <a:r>
              <a:rPr lang="en-US" sz="8000" b="1" dirty="0" smtClean="0">
                <a:latin typeface="Edwardian Script ITC" pitchFamily="66" charset="0"/>
              </a:rPr>
              <a:t>Olga Picarella</a:t>
            </a:r>
            <a:endParaRPr lang="en-US" sz="8000" b="1" dirty="0">
              <a:latin typeface="Edwardian Script ITC" pitchFamily="66" charset="0"/>
            </a:endParaRPr>
          </a:p>
        </p:txBody>
      </p:sp>
      <p:pic>
        <p:nvPicPr>
          <p:cNvPr id="4" name="Picture 3" descr="mommom.JPG"/>
          <p:cNvPicPr>
            <a:picLocks noChangeAspect="1"/>
          </p:cNvPicPr>
          <p:nvPr/>
        </p:nvPicPr>
        <p:blipFill>
          <a:blip r:embed="rId2" cstate="print"/>
          <a:srcRect l="6667" t="7778" b="8889"/>
          <a:stretch>
            <a:fillRect/>
          </a:stretch>
        </p:blipFill>
        <p:spPr>
          <a:xfrm rot="4750494">
            <a:off x="-331939" y="2313568"/>
            <a:ext cx="4297997" cy="2878123"/>
          </a:xfrm>
          <a:prstGeom prst="rect">
            <a:avLst/>
          </a:prstGeom>
        </p:spPr>
      </p:pic>
      <p:pic>
        <p:nvPicPr>
          <p:cNvPr id="5" name="Picture 4" descr="mommom.JPG"/>
          <p:cNvPicPr>
            <a:picLocks noChangeAspect="1"/>
          </p:cNvPicPr>
          <p:nvPr/>
        </p:nvPicPr>
        <p:blipFill>
          <a:blip r:embed="rId3" cstate="print"/>
          <a:srcRect l="50833" t="24974" r="21090" b="30000"/>
          <a:stretch>
            <a:fillRect/>
          </a:stretch>
        </p:blipFill>
        <p:spPr>
          <a:xfrm rot="1030986">
            <a:off x="4538668" y="3072996"/>
            <a:ext cx="2728506" cy="32817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5400" y="5842337"/>
            <a:ext cx="381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dirty="0" smtClean="0">
                <a:latin typeface="Edwardian Script ITC" pitchFamily="66" charset="0"/>
              </a:rPr>
              <a:t>July 7, 1932</a:t>
            </a:r>
            <a:endParaRPr lang="en-US" sz="6000" dirty="0">
              <a:latin typeface="Edwardian Script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0" y="152400"/>
            <a:ext cx="617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Dream Wedding</a:t>
            </a:r>
            <a:endParaRPr lang="en-US" sz="9000" dirty="0">
              <a:latin typeface="Edwardian Script ITC" pitchFamily="66" charset="0"/>
            </a:endParaRPr>
          </a:p>
        </p:txBody>
      </p:sp>
      <p:pic>
        <p:nvPicPr>
          <p:cNvPr id="3" name="Picture 2" descr="photo 4.JPG"/>
          <p:cNvPicPr>
            <a:picLocks noChangeAspect="1"/>
          </p:cNvPicPr>
          <p:nvPr/>
        </p:nvPicPr>
        <p:blipFill>
          <a:blip r:embed="rId2" cstate="print"/>
          <a:srcRect l="21667" t="15555" r="4167" b="24444"/>
          <a:stretch>
            <a:fillRect/>
          </a:stretch>
        </p:blipFill>
        <p:spPr>
          <a:xfrm rot="4958577">
            <a:off x="-638270" y="1321639"/>
            <a:ext cx="4724400" cy="28664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3800" y="19050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Married: 2 months shy of 21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30480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So nervous- all a blur!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55626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“I vividly remember my husband’s happiness.”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41148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11:00, breakfast, reception…fancy!</a:t>
            </a:r>
            <a:endParaRPr lang="en-US" sz="2400" dirty="0">
              <a:latin typeface="Lucida Calligraphy" pitchFamily="66" charset="0"/>
            </a:endParaRPr>
          </a:p>
        </p:txBody>
      </p:sp>
      <p:pic>
        <p:nvPicPr>
          <p:cNvPr id="8" name="Picture 7" descr="photo 1.JPG"/>
          <p:cNvPicPr>
            <a:picLocks noChangeAspect="1"/>
          </p:cNvPicPr>
          <p:nvPr/>
        </p:nvPicPr>
        <p:blipFill>
          <a:blip r:embed="rId3" cstate="print"/>
          <a:srcRect l="17500" t="7778" r="11667" b="18889"/>
          <a:stretch>
            <a:fillRect/>
          </a:stretch>
        </p:blipFill>
        <p:spPr>
          <a:xfrm rot="352250">
            <a:off x="284180" y="3924646"/>
            <a:ext cx="3553094" cy="2758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5.JPG"/>
          <p:cNvPicPr>
            <a:picLocks noChangeAspect="1"/>
          </p:cNvPicPr>
          <p:nvPr/>
        </p:nvPicPr>
        <p:blipFill>
          <a:blip r:embed="rId2" cstate="print"/>
          <a:srcRect l="2500" t="12222" r="1667" b="15556"/>
          <a:stretch>
            <a:fillRect/>
          </a:stretch>
        </p:blipFill>
        <p:spPr>
          <a:xfrm rot="812931">
            <a:off x="5936610" y="485462"/>
            <a:ext cx="3048000" cy="1722783"/>
          </a:xfrm>
          <a:prstGeom prst="rect">
            <a:avLst/>
          </a:prstGeom>
        </p:spPr>
      </p:pic>
      <p:pic>
        <p:nvPicPr>
          <p:cNvPr id="5" name="Picture 4" descr="photo 3.JPG"/>
          <p:cNvPicPr>
            <a:picLocks noChangeAspect="1"/>
          </p:cNvPicPr>
          <p:nvPr/>
        </p:nvPicPr>
        <p:blipFill>
          <a:blip r:embed="rId3" cstate="print"/>
          <a:srcRect l="35833" t="24444" r="10833" b="21111"/>
          <a:stretch>
            <a:fillRect/>
          </a:stretch>
        </p:blipFill>
        <p:spPr>
          <a:xfrm rot="4928262">
            <a:off x="-116228" y="2022882"/>
            <a:ext cx="4019708" cy="30775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4400" y="152400"/>
            <a:ext cx="480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Honeymoon</a:t>
            </a:r>
            <a:endParaRPr lang="en-US" sz="9000" dirty="0">
              <a:latin typeface="Edwardian Script ITC" pitchFamily="66" charset="0"/>
            </a:endParaRPr>
          </a:p>
        </p:txBody>
      </p:sp>
      <p:pic>
        <p:nvPicPr>
          <p:cNvPr id="6" name="Picture 5" descr="photo 2.JPG"/>
          <p:cNvPicPr>
            <a:picLocks noChangeAspect="1"/>
          </p:cNvPicPr>
          <p:nvPr/>
        </p:nvPicPr>
        <p:blipFill>
          <a:blip r:embed="rId4" cstate="print"/>
          <a:srcRect l="34166" t="16667" r="25000" b="11111"/>
          <a:stretch>
            <a:fillRect/>
          </a:stretch>
        </p:blipFill>
        <p:spPr>
          <a:xfrm rot="649963">
            <a:off x="6323959" y="3297562"/>
            <a:ext cx="2527495" cy="3352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838999">
            <a:off x="5183184" y="241627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Welcome to Miami!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88661">
            <a:off x="3201983" y="310207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Scheduled 2 weeks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838999">
            <a:off x="3094207" y="4239597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Decided to leave after 1 week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402165">
            <a:off x="1981200" y="57912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“Stupid? You bet!”</a:t>
            </a:r>
            <a:endParaRPr lang="en-US" sz="24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04800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Memories of Turmoil</a:t>
            </a:r>
            <a:endParaRPr lang="en-US" sz="9000" dirty="0">
              <a:latin typeface="Edwardian Script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057400"/>
            <a:ext cx="41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Pearl Harbor: 9 yrs old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19600" y="2590800"/>
            <a:ext cx="41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Sheltered and naïve 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276600"/>
            <a:ext cx="4189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Rationing: sugar and cigarettes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5029200"/>
            <a:ext cx="4189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Celebrating: father drove honking horns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5791200"/>
            <a:ext cx="4189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Recall FDR’s death and end of WWII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5800" y="3886200"/>
            <a:ext cx="4189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alligraphy" pitchFamily="66" charset="0"/>
              </a:rPr>
              <a:t>FDR speech on radio: “A day that would live in infamy”</a:t>
            </a:r>
            <a:endParaRPr lang="en-US" sz="24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.JPG"/>
          <p:cNvPicPr>
            <a:picLocks noChangeAspect="1"/>
          </p:cNvPicPr>
          <p:nvPr/>
        </p:nvPicPr>
        <p:blipFill>
          <a:blip r:embed="rId2" cstate="print"/>
          <a:srcRect l="21667" t="6667" r="6667" b="14444"/>
          <a:stretch>
            <a:fillRect/>
          </a:stretch>
        </p:blipFill>
        <p:spPr>
          <a:xfrm rot="5400000">
            <a:off x="31898" y="2101702"/>
            <a:ext cx="4876801" cy="402619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9600" y="304800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Beginning a Family</a:t>
            </a:r>
            <a:endParaRPr lang="en-US" sz="9000" dirty="0">
              <a:latin typeface="Edwardian Script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8200" y="2209800"/>
            <a:ext cx="36576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00" dirty="0" smtClean="0">
                <a:latin typeface="Lucida Calligraphy" pitchFamily="66" charset="0"/>
              </a:rPr>
              <a:t>Joseph: 1954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Mom- 22 yrs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Dad- 26 yrs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0600" y="3581400"/>
            <a:ext cx="36576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00" dirty="0" smtClean="0">
                <a:latin typeface="Lucida Calligraphy" pitchFamily="66" charset="0"/>
              </a:rPr>
              <a:t>Karen: 1957 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Mom- 25 yrs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Dad- 29 yrs</a:t>
            </a:r>
            <a:endParaRPr lang="en-US" sz="24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5029200"/>
            <a:ext cx="36576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00" dirty="0" smtClean="0">
                <a:latin typeface="Lucida Calligraphy" pitchFamily="66" charset="0"/>
              </a:rPr>
              <a:t>Michael: 1960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Mom- 28 yrs</a:t>
            </a:r>
          </a:p>
          <a:p>
            <a:pPr algn="ctr"/>
            <a:r>
              <a:rPr lang="en-US" sz="2400" dirty="0" smtClean="0">
                <a:latin typeface="Lucida Calligraphy" pitchFamily="66" charset="0"/>
              </a:rPr>
              <a:t>Dad- 32 yrs</a:t>
            </a:r>
            <a:endParaRPr lang="en-US" sz="24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 smtClean="0">
                <a:latin typeface="Edwardian Script ITC" pitchFamily="66" charset="0"/>
              </a:rPr>
              <a:t>Reflection: My Younger Self</a:t>
            </a:r>
            <a:endParaRPr lang="en-US" sz="7500" dirty="0">
              <a:latin typeface="Edwardian Script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752600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Lucida Calligraphy" pitchFamily="66" charset="0"/>
              </a:rPr>
              <a:t>“ Love and respect are key.  Have good manners, good friendships, be kind to yourself and others.  Don’t be greedy, be patient, be tolerant, and remember that everything </a:t>
            </a:r>
            <a:r>
              <a:rPr lang="en-US" sz="2800" dirty="0" smtClean="0">
                <a:latin typeface="Lucida Calligraphy" pitchFamily="66" charset="0"/>
              </a:rPr>
              <a:t>didn’t have </a:t>
            </a:r>
            <a:r>
              <a:rPr lang="en-US" sz="2800" dirty="0" smtClean="0">
                <a:latin typeface="Lucida Calligraphy" pitchFamily="66" charset="0"/>
              </a:rPr>
              <a:t>to happen yesterday.”</a:t>
            </a:r>
          </a:p>
          <a:p>
            <a:pPr algn="ctr"/>
            <a:endParaRPr lang="en-US" sz="2800" dirty="0">
              <a:latin typeface="Lucida Calligraphy" pitchFamily="66" charset="0"/>
            </a:endParaRPr>
          </a:p>
          <a:p>
            <a:pPr algn="ctr"/>
            <a:r>
              <a:rPr lang="en-US" sz="2800" dirty="0" smtClean="0">
                <a:latin typeface="Lucida Calligraphy" pitchFamily="66" charset="0"/>
              </a:rPr>
              <a:t>“I wish I were able to do more.  I should have been more inquisitive and asked more questions.”</a:t>
            </a:r>
            <a:endParaRPr lang="en-US" sz="28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494445">
            <a:off x="-135129" y="301506"/>
            <a:ext cx="4038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 smtClean="0">
                <a:latin typeface="Edwardian Script ITC" pitchFamily="66" charset="0"/>
              </a:rPr>
              <a:t>Mom-Mom</a:t>
            </a:r>
            <a:endParaRPr lang="en-US" sz="7500" dirty="0">
              <a:latin typeface="Edwardian Script ITC" pitchFamily="66" charset="0"/>
            </a:endParaRPr>
          </a:p>
        </p:txBody>
      </p:sp>
      <p:pic>
        <p:nvPicPr>
          <p:cNvPr id="3" name="Picture 2" descr="photo 1.JPG"/>
          <p:cNvPicPr>
            <a:picLocks noChangeAspect="1"/>
          </p:cNvPicPr>
          <p:nvPr/>
        </p:nvPicPr>
        <p:blipFill>
          <a:blip r:embed="rId2" cstate="print"/>
          <a:srcRect l="7500" t="4444" r="7500"/>
          <a:stretch>
            <a:fillRect/>
          </a:stretch>
        </p:blipFill>
        <p:spPr>
          <a:xfrm rot="21047543">
            <a:off x="209541" y="1703911"/>
            <a:ext cx="3434316" cy="2895600"/>
          </a:xfrm>
          <a:prstGeom prst="rect">
            <a:avLst/>
          </a:prstGeom>
        </p:spPr>
      </p:pic>
      <p:pic>
        <p:nvPicPr>
          <p:cNvPr id="5" name="Picture 4" descr="photo 4.JPG"/>
          <p:cNvPicPr>
            <a:picLocks noChangeAspect="1"/>
          </p:cNvPicPr>
          <p:nvPr/>
        </p:nvPicPr>
        <p:blipFill>
          <a:blip r:embed="rId3" cstate="print"/>
          <a:srcRect l="13333" t="21111" r="8333"/>
          <a:stretch>
            <a:fillRect/>
          </a:stretch>
        </p:blipFill>
        <p:spPr>
          <a:xfrm rot="280827">
            <a:off x="86625" y="4495839"/>
            <a:ext cx="2971800" cy="2244657"/>
          </a:xfrm>
          <a:prstGeom prst="rect">
            <a:avLst/>
          </a:prstGeom>
        </p:spPr>
      </p:pic>
      <p:pic>
        <p:nvPicPr>
          <p:cNvPr id="6" name="Picture 5" descr="mommom.JPG"/>
          <p:cNvPicPr>
            <a:picLocks noChangeAspect="1"/>
          </p:cNvPicPr>
          <p:nvPr/>
        </p:nvPicPr>
        <p:blipFill>
          <a:blip r:embed="rId4" cstate="print"/>
          <a:srcRect l="18889" t="16667" r="21852" b="10000"/>
          <a:stretch>
            <a:fillRect/>
          </a:stretch>
        </p:blipFill>
        <p:spPr>
          <a:xfrm rot="193697">
            <a:off x="6027444" y="1299218"/>
            <a:ext cx="2980451" cy="4917746"/>
          </a:xfrm>
          <a:prstGeom prst="rect">
            <a:avLst/>
          </a:prstGeom>
        </p:spPr>
      </p:pic>
      <p:pic>
        <p:nvPicPr>
          <p:cNvPr id="4" name="Picture 3" descr="photo 3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l="19096" r="20305"/>
          <a:stretch>
            <a:fillRect/>
          </a:stretch>
        </p:blipFill>
        <p:spPr>
          <a:xfrm rot="5748046">
            <a:off x="4459238" y="-130934"/>
            <a:ext cx="2225171" cy="2753988"/>
          </a:xfrm>
          <a:prstGeom prst="rect">
            <a:avLst/>
          </a:prstGeom>
        </p:spPr>
      </p:pic>
      <p:pic>
        <p:nvPicPr>
          <p:cNvPr id="8" name="Picture 7" descr="mommom1.jpg"/>
          <p:cNvPicPr>
            <a:picLocks noChangeAspect="1"/>
          </p:cNvPicPr>
          <p:nvPr/>
        </p:nvPicPr>
        <p:blipFill>
          <a:blip r:embed="rId6" cstate="print"/>
          <a:srcRect l="4248" t="5556" r="19935" b="2941"/>
          <a:stretch>
            <a:fillRect/>
          </a:stretch>
        </p:blipFill>
        <p:spPr>
          <a:xfrm rot="630318">
            <a:off x="3581400" y="1676400"/>
            <a:ext cx="2336074" cy="2819400"/>
          </a:xfrm>
          <a:prstGeom prst="rect">
            <a:avLst/>
          </a:prstGeom>
        </p:spPr>
      </p:pic>
      <p:pic>
        <p:nvPicPr>
          <p:cNvPr id="7" name="Picture 6" descr="mommom.JPG"/>
          <p:cNvPicPr>
            <a:picLocks noChangeAspect="1"/>
          </p:cNvPicPr>
          <p:nvPr/>
        </p:nvPicPr>
        <p:blipFill>
          <a:blip r:embed="rId7" cstate="print"/>
          <a:srcRect l="11667" t="11111" r="12500" b="18889"/>
          <a:stretch>
            <a:fillRect/>
          </a:stretch>
        </p:blipFill>
        <p:spPr>
          <a:xfrm rot="21414007">
            <a:off x="3493419" y="4283548"/>
            <a:ext cx="3581400" cy="2479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0" dirty="0" smtClean="0">
                <a:latin typeface="Edwardian Script ITC" pitchFamily="66" charset="0"/>
              </a:rPr>
              <a:t>Look What Love Has Made</a:t>
            </a:r>
            <a:endParaRPr lang="en-US" sz="7500" dirty="0">
              <a:latin typeface="Edwardian Script ITC" pitchFamily="66" charset="0"/>
            </a:endParaRPr>
          </a:p>
        </p:txBody>
      </p:sp>
      <p:pic>
        <p:nvPicPr>
          <p:cNvPr id="3" name="Picture 2" descr="photo.JPG"/>
          <p:cNvPicPr>
            <a:picLocks noChangeAspect="1"/>
          </p:cNvPicPr>
          <p:nvPr/>
        </p:nvPicPr>
        <p:blipFill>
          <a:blip r:embed="rId2" cstate="print"/>
          <a:srcRect l="5833" t="24444" r="10833" b="21111"/>
          <a:stretch>
            <a:fillRect/>
          </a:stretch>
        </p:blipFill>
        <p:spPr>
          <a:xfrm>
            <a:off x="152400" y="1447800"/>
            <a:ext cx="8864081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09600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dirty="0" smtClean="0">
                <a:latin typeface="Edwardian Script ITC" pitchFamily="66" charset="0"/>
              </a:rPr>
              <a:t>Parents</a:t>
            </a:r>
            <a:endParaRPr lang="en-US" sz="12000" dirty="0">
              <a:latin typeface="Edwardian Script ITC" pitchFamily="66" charset="0"/>
            </a:endParaRPr>
          </a:p>
        </p:txBody>
      </p:sp>
      <p:pic>
        <p:nvPicPr>
          <p:cNvPr id="3" name="Picture 2" descr="photo 5.JPG"/>
          <p:cNvPicPr>
            <a:picLocks noChangeAspect="1"/>
          </p:cNvPicPr>
          <p:nvPr/>
        </p:nvPicPr>
        <p:blipFill>
          <a:blip r:embed="rId2" cstate="print"/>
          <a:srcRect l="12727" t="20000" r="18182" b="14545"/>
          <a:stretch>
            <a:fillRect/>
          </a:stretch>
        </p:blipFill>
        <p:spPr>
          <a:xfrm rot="4372878">
            <a:off x="190500" y="800100"/>
            <a:ext cx="2895600" cy="2057400"/>
          </a:xfrm>
          <a:prstGeom prst="rect">
            <a:avLst/>
          </a:prstGeom>
        </p:spPr>
      </p:pic>
      <p:pic>
        <p:nvPicPr>
          <p:cNvPr id="4" name="Picture 3" descr="photo 1.JPG"/>
          <p:cNvPicPr>
            <a:picLocks noChangeAspect="1"/>
          </p:cNvPicPr>
          <p:nvPr/>
        </p:nvPicPr>
        <p:blipFill>
          <a:blip r:embed="rId3" cstate="print"/>
          <a:srcRect l="14000" t="17333" r="6000" b="21333"/>
          <a:stretch>
            <a:fillRect/>
          </a:stretch>
        </p:blipFill>
        <p:spPr>
          <a:xfrm rot="6139582">
            <a:off x="6210642" y="952040"/>
            <a:ext cx="3048000" cy="1752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5600" y="4419600"/>
            <a:ext cx="2438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latin typeface="Edwardian Script ITC" pitchFamily="66" charset="0"/>
              </a:rPr>
              <a:t>Immigrants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38600" y="5715000"/>
            <a:ext cx="2743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err="1" smtClean="0">
                <a:latin typeface="Edwardian Script ITC" pitchFamily="66" charset="0"/>
              </a:rPr>
              <a:t>Vasto</a:t>
            </a:r>
            <a:r>
              <a:rPr lang="en-US" sz="4500" dirty="0" smtClean="0">
                <a:latin typeface="Edwardian Script ITC" pitchFamily="66" charset="0"/>
              </a:rPr>
              <a:t>, Italy</a:t>
            </a:r>
            <a:endParaRPr lang="en-US" sz="4500" dirty="0">
              <a:latin typeface="Edwardian Script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747994">
            <a:off x="5113087" y="3275636"/>
            <a:ext cx="37999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Edwardian Script ITC" pitchFamily="66" charset="0"/>
              </a:rPr>
              <a:t>Mother: July 4, 1920, 17 yrs.</a:t>
            </a:r>
          </a:p>
          <a:p>
            <a:pPr algn="ctr"/>
            <a:r>
              <a:rPr lang="en-US" sz="4000" dirty="0" smtClean="0">
                <a:latin typeface="Edwardian Script ITC" pitchFamily="66" charset="0"/>
              </a:rPr>
              <a:t>Strong, dedicated homemaker</a:t>
            </a:r>
            <a:endParaRPr lang="en-US" sz="4000" dirty="0">
              <a:latin typeface="Edwardian Script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582117">
            <a:off x="795982" y="3117851"/>
            <a:ext cx="381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Edwardian Script ITC" pitchFamily="66" charset="0"/>
              </a:rPr>
              <a:t>Father: 1921, 23 yrs.</a:t>
            </a:r>
          </a:p>
          <a:p>
            <a:pPr algn="ctr"/>
            <a:r>
              <a:rPr lang="en-US" sz="4000" dirty="0" smtClean="0">
                <a:latin typeface="Edwardian Script ITC" pitchFamily="66" charset="0"/>
              </a:rPr>
              <a:t>Insurance Agent </a:t>
            </a:r>
            <a:endParaRPr lang="en-US" sz="4000" dirty="0">
              <a:latin typeface="Edwardian Script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5181600"/>
            <a:ext cx="373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latin typeface="Edwardian Script ITC" pitchFamily="66" charset="0"/>
              </a:rPr>
              <a:t>Married: 2 years after arriving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dirty="0" smtClean="0">
                <a:latin typeface="Edwardian Script ITC" pitchFamily="66" charset="0"/>
              </a:rPr>
              <a:t>Siblings</a:t>
            </a:r>
            <a:endParaRPr lang="en-US" sz="12000" dirty="0">
              <a:latin typeface="Edwardian Script ITC" pitchFamily="66" charset="0"/>
            </a:endParaRPr>
          </a:p>
        </p:txBody>
      </p:sp>
      <p:pic>
        <p:nvPicPr>
          <p:cNvPr id="3" name="Picture 2" descr="photo 1.JPG"/>
          <p:cNvPicPr>
            <a:picLocks noChangeAspect="1"/>
          </p:cNvPicPr>
          <p:nvPr/>
        </p:nvPicPr>
        <p:blipFill>
          <a:blip r:embed="rId2" cstate="print"/>
          <a:srcRect t="5556" b="7778"/>
          <a:stretch>
            <a:fillRect/>
          </a:stretch>
        </p:blipFill>
        <p:spPr>
          <a:xfrm rot="5400000">
            <a:off x="2324100" y="2857500"/>
            <a:ext cx="4572000" cy="2971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0877569">
            <a:off x="21823" y="1919780"/>
            <a:ext cx="32766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1</a:t>
            </a:r>
            <a:r>
              <a:rPr lang="en-US" sz="2500" baseline="30000" dirty="0" smtClean="0">
                <a:latin typeface="Lucida Calligraphy" pitchFamily="66" charset="0"/>
              </a:rPr>
              <a:t>st</a:t>
            </a:r>
            <a:r>
              <a:rPr lang="en-US" sz="2500" dirty="0" smtClean="0">
                <a:latin typeface="Lucida Calligraphy" pitchFamily="66" charset="0"/>
              </a:rPr>
              <a:t> born: </a:t>
            </a:r>
            <a:r>
              <a:rPr lang="en-US" sz="2500" dirty="0" err="1" smtClean="0">
                <a:latin typeface="Lucida Calligraphy" pitchFamily="66" charset="0"/>
              </a:rPr>
              <a:t>Oreste</a:t>
            </a:r>
            <a:endParaRPr lang="en-US" sz="2500" dirty="0" smtClean="0">
              <a:latin typeface="Lucida Calligraphy" pitchFamily="66" charset="0"/>
            </a:endParaRP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Died @ age 5, heart failure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Mom: 20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Dad: 25</a:t>
            </a:r>
          </a:p>
        </p:txBody>
      </p:sp>
      <p:sp>
        <p:nvSpPr>
          <p:cNvPr id="5" name="TextBox 4"/>
          <p:cNvSpPr txBox="1"/>
          <p:nvPr/>
        </p:nvSpPr>
        <p:spPr>
          <a:xfrm rot="1208949">
            <a:off x="5752977" y="3269394"/>
            <a:ext cx="3276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2</a:t>
            </a:r>
            <a:r>
              <a:rPr lang="en-US" sz="2500" baseline="30000" dirty="0" smtClean="0">
                <a:latin typeface="Lucida Calligraphy" pitchFamily="66" charset="0"/>
              </a:rPr>
              <a:t>nd</a:t>
            </a:r>
            <a:r>
              <a:rPr lang="en-US" sz="2500" dirty="0" smtClean="0">
                <a:latin typeface="Lucida Calligraphy" pitchFamily="66" charset="0"/>
              </a:rPr>
              <a:t> born: Gilda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Mom: 24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Dad: 29</a:t>
            </a:r>
          </a:p>
        </p:txBody>
      </p:sp>
      <p:sp>
        <p:nvSpPr>
          <p:cNvPr id="6" name="TextBox 5"/>
          <p:cNvSpPr txBox="1"/>
          <p:nvPr/>
        </p:nvSpPr>
        <p:spPr>
          <a:xfrm rot="20960037">
            <a:off x="-141552" y="4788256"/>
            <a:ext cx="3276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3</a:t>
            </a:r>
            <a:r>
              <a:rPr lang="en-US" sz="2500" baseline="30000" dirty="0" smtClean="0">
                <a:latin typeface="Lucida Calligraphy" pitchFamily="66" charset="0"/>
              </a:rPr>
              <a:t>rd</a:t>
            </a:r>
            <a:r>
              <a:rPr lang="en-US" sz="2500" dirty="0" smtClean="0">
                <a:latin typeface="Lucida Calligraphy" pitchFamily="66" charset="0"/>
              </a:rPr>
              <a:t> born: Olga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Mom: 29</a:t>
            </a:r>
          </a:p>
          <a:p>
            <a:pPr algn="ctr"/>
            <a:r>
              <a:rPr lang="en-US" sz="2500" dirty="0" smtClean="0">
                <a:latin typeface="Lucida Calligraphy" pitchFamily="66" charset="0"/>
              </a:rPr>
              <a:t>Dad: 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2.JPG"/>
          <p:cNvPicPr>
            <a:picLocks noChangeAspect="1"/>
          </p:cNvPicPr>
          <p:nvPr/>
        </p:nvPicPr>
        <p:blipFill>
          <a:blip r:embed="rId2" cstate="print"/>
          <a:srcRect l="30000" t="11667" r="14584" b="18889"/>
          <a:stretch>
            <a:fillRect/>
          </a:stretch>
        </p:blipFill>
        <p:spPr>
          <a:xfrm rot="5754251">
            <a:off x="5963658" y="236487"/>
            <a:ext cx="3121457" cy="2933700"/>
          </a:xfrm>
          <a:prstGeom prst="rect">
            <a:avLst/>
          </a:prstGeom>
        </p:spPr>
      </p:pic>
      <p:pic>
        <p:nvPicPr>
          <p:cNvPr id="5" name="Picture 4" descr="photo 4.JPG"/>
          <p:cNvPicPr>
            <a:picLocks noChangeAspect="1"/>
          </p:cNvPicPr>
          <p:nvPr/>
        </p:nvPicPr>
        <p:blipFill>
          <a:blip r:embed="rId3" cstate="print"/>
          <a:srcRect l="6667" t="5556" r="2500" b="14444"/>
          <a:stretch>
            <a:fillRect/>
          </a:stretch>
        </p:blipFill>
        <p:spPr>
          <a:xfrm>
            <a:off x="2286000" y="1828800"/>
            <a:ext cx="3810000" cy="2516697"/>
          </a:xfrm>
          <a:prstGeom prst="rect">
            <a:avLst/>
          </a:prstGeom>
        </p:spPr>
      </p:pic>
      <p:pic>
        <p:nvPicPr>
          <p:cNvPr id="3" name="Picture 2" descr="photo 5.JPG"/>
          <p:cNvPicPr>
            <a:picLocks noChangeAspect="1"/>
          </p:cNvPicPr>
          <p:nvPr/>
        </p:nvPicPr>
        <p:blipFill>
          <a:blip r:embed="rId4" cstate="print"/>
          <a:srcRect l="15000" t="11111" r="19167" b="10000"/>
          <a:stretch>
            <a:fillRect/>
          </a:stretch>
        </p:blipFill>
        <p:spPr>
          <a:xfrm rot="415759">
            <a:off x="227324" y="3838500"/>
            <a:ext cx="3055199" cy="27458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1096015">
            <a:off x="107260" y="2058067"/>
            <a:ext cx="22154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Stephen Gerard Elementary School</a:t>
            </a:r>
            <a:endParaRPr lang="en-US" sz="25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840430">
            <a:off x="6469925" y="3473863"/>
            <a:ext cx="23654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err="1" smtClean="0">
                <a:latin typeface="Lucida Calligraphy" pitchFamily="66" charset="0"/>
              </a:rPr>
              <a:t>Vare</a:t>
            </a:r>
            <a:r>
              <a:rPr lang="en-US" sz="2500" dirty="0" smtClean="0">
                <a:latin typeface="Lucida Calligraphy" pitchFamily="66" charset="0"/>
              </a:rPr>
              <a:t> Junior High School</a:t>
            </a:r>
            <a:endParaRPr lang="en-US" sz="2500" dirty="0">
              <a:latin typeface="Lucida Calligraphy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032513">
            <a:off x="3623110" y="4603330"/>
            <a:ext cx="2371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South Philadelphia High School for Girls</a:t>
            </a:r>
            <a:endParaRPr lang="en-US" sz="2500" dirty="0">
              <a:latin typeface="Lucida Calligraphy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974252">
            <a:off x="6762004" y="5522270"/>
            <a:ext cx="1850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Close to home- walked!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349227">
            <a:off x="6492518" y="4893397"/>
            <a:ext cx="1850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Cheerleader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28600"/>
            <a:ext cx="6248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dirty="0" smtClean="0">
                <a:latin typeface="Edwardian Script ITC" pitchFamily="66" charset="0"/>
              </a:rPr>
              <a:t>School Days</a:t>
            </a:r>
            <a:endParaRPr lang="en-US" sz="11000" dirty="0">
              <a:latin typeface="Edwardian Script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smtClean="0">
                <a:latin typeface="Edwardian Script ITC" pitchFamily="66" charset="0"/>
              </a:rPr>
              <a:t>Church, Fun, Friends</a:t>
            </a:r>
            <a:endParaRPr lang="en-US" sz="10000" dirty="0">
              <a:latin typeface="Edwardian Script ITC" pitchFamily="66" charset="0"/>
            </a:endParaRPr>
          </a:p>
        </p:txBody>
      </p:sp>
      <p:pic>
        <p:nvPicPr>
          <p:cNvPr id="3" name="Picture 2" descr="photo 3.JPG"/>
          <p:cNvPicPr>
            <a:picLocks noChangeAspect="1"/>
          </p:cNvPicPr>
          <p:nvPr/>
        </p:nvPicPr>
        <p:blipFill>
          <a:blip r:embed="rId2" cstate="print"/>
          <a:srcRect l="10714" t="7143" r="7589" b="16071"/>
          <a:stretch>
            <a:fillRect/>
          </a:stretch>
        </p:blipFill>
        <p:spPr>
          <a:xfrm rot="4901992">
            <a:off x="13543" y="2421959"/>
            <a:ext cx="4648200" cy="3276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86200" y="1981200"/>
            <a:ext cx="3446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St. Monica’s Catholic Church: South Philadelphia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0200" y="3352800"/>
            <a:ext cx="3446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Playing in street, roller-skating, bikes, jump rope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3400" y="4572000"/>
            <a:ext cx="344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Movies, time with sister and friends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0" y="5715000"/>
            <a:ext cx="344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“Having fun with nothing!”</a:t>
            </a:r>
            <a:endParaRPr lang="en-US" sz="2000" dirty="0">
              <a:latin typeface="Lucida Calligraphy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228600"/>
            <a:ext cx="8686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dirty="0" smtClean="0">
                <a:latin typeface="Edwardian Script ITC" pitchFamily="66" charset="0"/>
              </a:rPr>
              <a:t>Work and Money</a:t>
            </a:r>
            <a:endParaRPr lang="en-US" sz="11000" dirty="0">
              <a:latin typeface="Edwardian Script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1096015">
            <a:off x="1041661" y="1985994"/>
            <a:ext cx="22154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Tasty-Cake $0.05</a:t>
            </a:r>
            <a:endParaRPr lang="en-US" sz="2500" dirty="0" smtClean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1096015">
            <a:off x="334683" y="3064681"/>
            <a:ext cx="24347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14 yrs: </a:t>
            </a:r>
            <a:r>
              <a:rPr lang="en-US" sz="2500" dirty="0" err="1" smtClean="0">
                <a:latin typeface="Lucida Calligraphy" pitchFamily="66" charset="0"/>
              </a:rPr>
              <a:t>Woolsworth’s</a:t>
            </a:r>
            <a:r>
              <a:rPr lang="en-US" sz="2500" dirty="0" smtClean="0">
                <a:latin typeface="Lucida Calligraphy" pitchFamily="66" charset="0"/>
              </a:rPr>
              <a:t> 5 and Dime Store</a:t>
            </a:r>
            <a:endParaRPr lang="en-US" sz="25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096015">
            <a:off x="3203361" y="2745930"/>
            <a:ext cx="22154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16 yrs: lumber mill office</a:t>
            </a:r>
            <a:endParaRPr lang="en-US" sz="25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096015">
            <a:off x="1961772" y="4658528"/>
            <a:ext cx="266086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Lucida Calligraphy" pitchFamily="66" charset="0"/>
              </a:rPr>
              <a:t>G</a:t>
            </a:r>
            <a:r>
              <a:rPr lang="en-US" sz="2500" dirty="0" smtClean="0">
                <a:latin typeface="Lucida Calligraphy" pitchFamily="66" charset="0"/>
              </a:rPr>
              <a:t>raduation: Wolf Brother’s Company (bags and envelopes)</a:t>
            </a:r>
            <a:endParaRPr lang="en-US" sz="2500" dirty="0">
              <a:latin typeface="Lucida Calligraphy" pitchFamily="66" charset="0"/>
            </a:endParaRPr>
          </a:p>
        </p:txBody>
      </p:sp>
      <p:pic>
        <p:nvPicPr>
          <p:cNvPr id="8" name="Picture 7" descr="photo 3.JPG"/>
          <p:cNvPicPr>
            <a:picLocks noChangeAspect="1"/>
          </p:cNvPicPr>
          <p:nvPr/>
        </p:nvPicPr>
        <p:blipFill>
          <a:blip r:embed="rId2" cstate="print"/>
          <a:srcRect l="14167" t="10000" r="10833" b="14444"/>
          <a:stretch>
            <a:fillRect/>
          </a:stretch>
        </p:blipFill>
        <p:spPr>
          <a:xfrm rot="6235649">
            <a:off x="5007405" y="2859757"/>
            <a:ext cx="4191000" cy="31665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The Man in Uniform</a:t>
            </a:r>
            <a:endParaRPr lang="en-US" sz="9000" dirty="0">
              <a:latin typeface="Edwardian Script ITC" pitchFamily="66" charset="0"/>
            </a:endParaRPr>
          </a:p>
        </p:txBody>
      </p:sp>
      <p:pic>
        <p:nvPicPr>
          <p:cNvPr id="3" name="Picture 2" descr="photo 4.JPG"/>
          <p:cNvPicPr>
            <a:picLocks noChangeAspect="1"/>
          </p:cNvPicPr>
          <p:nvPr/>
        </p:nvPicPr>
        <p:blipFill>
          <a:blip r:embed="rId2" cstate="print"/>
          <a:srcRect l="13235" t="19608" r="7353" b="17647"/>
          <a:stretch>
            <a:fillRect/>
          </a:stretch>
        </p:blipFill>
        <p:spPr>
          <a:xfrm rot="4915912">
            <a:off x="-461310" y="2719139"/>
            <a:ext cx="4859265" cy="28795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29200" y="19812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Olga: 19 yrs old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0" y="16764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Navy: 1948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2438400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Served 3 of 4 </a:t>
            </a:r>
            <a:r>
              <a:rPr lang="en-US" sz="2000" dirty="0">
                <a:latin typeface="Lucida Calligraphy" pitchFamily="66" charset="0"/>
              </a:rPr>
              <a:t>b</a:t>
            </a:r>
            <a:r>
              <a:rPr lang="en-US" sz="2000" dirty="0" smtClean="0">
                <a:latin typeface="Lucida Calligraphy" pitchFamily="66" charset="0"/>
              </a:rPr>
              <a:t>efore meeting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48006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Wrote regularly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36576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Stationed: Norfolk, VA</a:t>
            </a:r>
            <a:endParaRPr lang="en-US" sz="2000" dirty="0">
              <a:latin typeface="Lucida Calligraphy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57912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Lucida Calligraphy" pitchFamily="66" charset="0"/>
              </a:rPr>
              <a:t>Weekend surprises!</a:t>
            </a:r>
            <a:endParaRPr lang="en-US" sz="2000" dirty="0">
              <a:latin typeface="Lucida Calligraphy" pitchFamily="66" charset="0"/>
            </a:endParaRPr>
          </a:p>
        </p:txBody>
      </p:sp>
      <p:pic>
        <p:nvPicPr>
          <p:cNvPr id="10" name="Picture 9" descr="photo 2.JPG"/>
          <p:cNvPicPr>
            <a:picLocks noChangeAspect="1"/>
          </p:cNvPicPr>
          <p:nvPr/>
        </p:nvPicPr>
        <p:blipFill>
          <a:blip r:embed="rId3" cstate="print"/>
          <a:srcRect l="21667" t="13333" r="34167" b="6667"/>
          <a:stretch>
            <a:fillRect/>
          </a:stretch>
        </p:blipFill>
        <p:spPr>
          <a:xfrm rot="354436">
            <a:off x="6150803" y="2648805"/>
            <a:ext cx="2804583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 1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rcRect l="30833" t="25555" r="7500" b="25556"/>
          <a:stretch>
            <a:fillRect/>
          </a:stretch>
        </p:blipFill>
        <p:spPr>
          <a:xfrm rot="4957687">
            <a:off x="-595792" y="1501682"/>
            <a:ext cx="6079014" cy="3614549"/>
          </a:xfrm>
          <a:prstGeom prst="rect">
            <a:avLst/>
          </a:prstGeom>
        </p:spPr>
      </p:pic>
      <p:pic>
        <p:nvPicPr>
          <p:cNvPr id="3" name="Picture 2" descr="photo 2.JPG"/>
          <p:cNvPicPr>
            <a:picLocks noChangeAspect="1"/>
          </p:cNvPicPr>
          <p:nvPr/>
        </p:nvPicPr>
        <p:blipFill>
          <a:blip r:embed="rId3" cstate="print"/>
          <a:srcRect l="28333" t="24444" r="8333" b="27778"/>
          <a:stretch>
            <a:fillRect/>
          </a:stretch>
        </p:blipFill>
        <p:spPr>
          <a:xfrm rot="5894123">
            <a:off x="3803291" y="1666374"/>
            <a:ext cx="6085298" cy="3442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5410200"/>
            <a:ext cx="6477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Edwardian Script ITC" pitchFamily="66" charset="0"/>
              </a:rPr>
              <a:t>Madly in Love</a:t>
            </a:r>
            <a:endParaRPr lang="en-US" sz="8800" dirty="0">
              <a:solidFill>
                <a:schemeClr val="bg1"/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"/>
            <a:ext cx="7924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dirty="0" smtClean="0">
                <a:latin typeface="Edwardian Script ITC" pitchFamily="66" charset="0"/>
              </a:rPr>
              <a:t>Dream Wedding</a:t>
            </a:r>
            <a:endParaRPr lang="en-US" sz="9000" dirty="0">
              <a:latin typeface="Edwardian Script ITC" pitchFamily="66" charset="0"/>
            </a:endParaRPr>
          </a:p>
        </p:txBody>
      </p:sp>
      <p:pic>
        <p:nvPicPr>
          <p:cNvPr id="3" name="Picture 2" descr="photo 3.JPG"/>
          <p:cNvPicPr>
            <a:picLocks noChangeAspect="1"/>
          </p:cNvPicPr>
          <p:nvPr/>
        </p:nvPicPr>
        <p:blipFill>
          <a:blip r:embed="rId2" cstate="print"/>
          <a:srcRect l="12500" r="7500" b="6667"/>
          <a:stretch>
            <a:fillRect/>
          </a:stretch>
        </p:blipFill>
        <p:spPr>
          <a:xfrm rot="4886657">
            <a:off x="34220" y="1995717"/>
            <a:ext cx="4876800" cy="4267200"/>
          </a:xfrm>
          <a:prstGeom prst="rect">
            <a:avLst/>
          </a:prstGeom>
        </p:spPr>
      </p:pic>
      <p:pic>
        <p:nvPicPr>
          <p:cNvPr id="4" name="Picture 3" descr="photo 2.JPG"/>
          <p:cNvPicPr>
            <a:picLocks noChangeAspect="1"/>
          </p:cNvPicPr>
          <p:nvPr/>
        </p:nvPicPr>
        <p:blipFill>
          <a:blip r:embed="rId3" cstate="print"/>
          <a:srcRect l="7812" t="6250" r="4688" b="4167"/>
          <a:stretch>
            <a:fillRect/>
          </a:stretch>
        </p:blipFill>
        <p:spPr>
          <a:xfrm rot="6059565">
            <a:off x="4314462" y="2178566"/>
            <a:ext cx="4903580" cy="3765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396</Words>
  <Application>Microsoft Office PowerPoint</Application>
  <PresentationFormat>On-screen Show (4:3)</PresentationFormat>
  <Paragraphs>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Younger Years  Olga Picarella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Student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86</cp:revision>
  <dcterms:created xsi:type="dcterms:W3CDTF">2013-02-27T01:02:33Z</dcterms:created>
  <dcterms:modified xsi:type="dcterms:W3CDTF">2013-02-27T21:13:30Z</dcterms:modified>
</cp:coreProperties>
</file>